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Shape 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 descr="图片 6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3777377" y="2517182"/>
            <a:ext cx="4637246" cy="9118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6" descr="图片 6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8949418" y="347868"/>
            <a:ext cx="3097617" cy="609082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7" descr="图片 7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342984" y="336716"/>
            <a:ext cx="3097616" cy="60908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l="0" t="34633" r="0" b="31415"/>
          <a:stretch>
            <a:fillRect/>
          </a:stretch>
        </p:blipFill>
        <p:spPr>
          <a:xfrm>
            <a:off x="9933878" y="512956"/>
            <a:ext cx="1362308" cy="46252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8672945" y="5878872"/>
            <a:ext cx="3097616" cy="60908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-scm.com/download/win" TargetMode="External"/><Relationship Id="rId3" Type="http://schemas.openxmlformats.org/officeDocument/2006/relationships/hyperlink" Target="https://git-scm.com/download/mac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hyperlink" Target="https://git-scm.com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" TargetMode="External"/><Relationship Id="rId3" Type="http://schemas.openxmlformats.org/officeDocument/2006/relationships/hyperlink" Target="https://dev.tencent.com/" TargetMode="External"/><Relationship Id="rId4" Type="http://schemas.openxmlformats.org/officeDocument/2006/relationships/hyperlink" Target="https://gitee.com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文本框 4"/>
          <p:cNvSpPr txBox="1"/>
          <p:nvPr/>
        </p:nvSpPr>
        <p:spPr>
          <a:xfrm>
            <a:off x="5827088" y="4385205"/>
            <a:ext cx="614183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HTML5</a:t>
            </a:r>
            <a:r>
              <a:t>大前端</a:t>
            </a:r>
            <a:r>
              <a:t>NZ</a:t>
            </a:r>
            <a:r>
              <a:t>班20</a:t>
            </a:r>
            <a:r>
              <a:t>04</a:t>
            </a:r>
            <a:r>
              <a:t>期教学直播</a:t>
            </a:r>
          </a:p>
        </p:txBody>
      </p:sp>
    </p:spTree>
  </p:cSld>
  <p:clrMapOvr>
    <a:masterClrMapping/>
  </p:clrMapOvr>
  <p:transition xmlns:p14="http://schemas.microsoft.com/office/powerpoint/2010/main" spd="med" advClick="0" advTm="3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8"/>
          <p:cNvSpPr txBox="1"/>
          <p:nvPr/>
        </p:nvSpPr>
        <p:spPr>
          <a:xfrm>
            <a:off x="348780" y="637830"/>
            <a:ext cx="964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Git</a:t>
            </a:r>
            <a:r>
              <a:t>简介</a:t>
            </a:r>
          </a:p>
        </p:txBody>
      </p:sp>
      <p:sp>
        <p:nvSpPr>
          <p:cNvPr id="119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文本框 7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04.Git</a:t>
            </a:r>
            <a:r>
              <a:t>流程</a:t>
            </a:r>
          </a:p>
        </p:txBody>
      </p:sp>
      <p:sp>
        <p:nvSpPr>
          <p:cNvPr id="121" name="文本框 4"/>
          <p:cNvSpPr txBox="1"/>
          <p:nvPr/>
        </p:nvSpPr>
        <p:spPr>
          <a:xfrm>
            <a:off x="1863197" y="4566249"/>
            <a:ext cx="8802752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50000"/>
              <a:buChar char="◆"/>
              <a:defRPr sz="2400"/>
            </a:pPr>
            <a:r>
              <a:t>workspace</a:t>
            </a:r>
            <a:r>
              <a:t>       本地工作空间</a:t>
            </a:r>
          </a:p>
          <a:p>
            <a:pPr lvl="1" marL="342900" indent="-342900">
              <a:buSzPct val="50000"/>
              <a:buChar char="◆"/>
              <a:defRPr sz="2400"/>
            </a:pPr>
            <a:r>
              <a:t>Index</a:t>
            </a:r>
            <a:r>
              <a:t>               暂存区</a:t>
            </a:r>
          </a:p>
          <a:p>
            <a:pPr lvl="1" marL="342900" indent="-342900">
              <a:buSzPct val="50000"/>
              <a:buChar char="◆"/>
              <a:defRPr sz="2400"/>
            </a:pPr>
            <a:r>
              <a:t>repository</a:t>
            </a:r>
            <a:r>
              <a:t>        本地版本库</a:t>
            </a:r>
          </a:p>
          <a:p>
            <a:pPr lvl="1" marL="342900" indent="-342900">
              <a:buSzPct val="50000"/>
              <a:buChar char="◆"/>
              <a:defRPr sz="2400"/>
            </a:pPr>
            <a:r>
              <a:t>remote</a:t>
            </a:r>
            <a:r>
              <a:t>             远程版本库</a:t>
            </a:r>
          </a:p>
        </p:txBody>
      </p:sp>
      <p:pic>
        <p:nvPicPr>
          <p:cNvPr id="1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7478" y="1689443"/>
            <a:ext cx="7953376" cy="252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文本框 8"/>
          <p:cNvSpPr txBox="1"/>
          <p:nvPr/>
        </p:nvSpPr>
        <p:spPr>
          <a:xfrm>
            <a:off x="348780" y="637830"/>
            <a:ext cx="964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Git</a:t>
            </a:r>
            <a:r>
              <a:t>简介</a:t>
            </a:r>
          </a:p>
        </p:txBody>
      </p:sp>
      <p:sp>
        <p:nvSpPr>
          <p:cNvPr id="125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文本框 7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05.Git</a:t>
            </a:r>
            <a:r>
              <a:t>安装</a:t>
            </a:r>
          </a:p>
        </p:txBody>
      </p:sp>
      <p:sp>
        <p:nvSpPr>
          <p:cNvPr id="127" name="文本框 4"/>
          <p:cNvSpPr txBox="1"/>
          <p:nvPr/>
        </p:nvSpPr>
        <p:spPr>
          <a:xfrm>
            <a:off x="1101634" y="1881665"/>
            <a:ext cx="9217812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windows</a:t>
            </a:r>
            <a:r>
              <a:t>系统下载链接：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https://git-scm.com/download/win</a:t>
            </a:r>
          </a:p>
          <a:p>
            <a:pPr>
              <a:lnSpc>
                <a:spcPct val="150000"/>
              </a:lnSpc>
              <a:defRPr sz="2400"/>
            </a:pPr>
            <a:r>
              <a:t>MAC</a:t>
            </a:r>
            <a:r>
              <a:t>下载链接：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https://git-scm.com/download/mac</a:t>
            </a:r>
          </a:p>
        </p:txBody>
      </p:sp>
      <p:pic>
        <p:nvPicPr>
          <p:cNvPr id="128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738" y="3167949"/>
            <a:ext cx="2109804" cy="324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2699" y="3167949"/>
            <a:ext cx="4493202" cy="1892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文本框 7"/>
          <p:cNvSpPr txBox="1"/>
          <p:nvPr/>
        </p:nvSpPr>
        <p:spPr>
          <a:xfrm>
            <a:off x="2338448" y="2647064"/>
            <a:ext cx="2567842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Git</a:t>
            </a:r>
            <a:r>
              <a:t>版本管理</a:t>
            </a:r>
          </a:p>
        </p:txBody>
      </p:sp>
      <p:sp>
        <p:nvSpPr>
          <p:cNvPr id="133" name="矩形 10"/>
          <p:cNvSpPr txBox="1"/>
          <p:nvPr/>
        </p:nvSpPr>
        <p:spPr>
          <a:xfrm>
            <a:off x="2338448" y="3293395"/>
            <a:ext cx="559990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8FAAD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version control </a:t>
            </a:r>
          </a:p>
        </p:txBody>
      </p:sp>
      <p:sp>
        <p:nvSpPr>
          <p:cNvPr id="134" name="文本框 13"/>
          <p:cNvSpPr txBox="1"/>
          <p:nvPr/>
        </p:nvSpPr>
        <p:spPr>
          <a:xfrm>
            <a:off x="701868" y="2468659"/>
            <a:ext cx="1347253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8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02</a:t>
            </a:r>
          </a:p>
        </p:txBody>
      </p:sp>
      <p:pic>
        <p:nvPicPr>
          <p:cNvPr id="135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2"/>
      <p:bldP build="whole" bldLvl="1" animBg="1" rev="0" advAuto="0" spid="132" grpId="1"/>
      <p:bldP build="whole" bldLvl="1" animBg="1" rev="0" advAuto="0" spid="134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文本框 8"/>
          <p:cNvSpPr txBox="1"/>
          <p:nvPr/>
        </p:nvSpPr>
        <p:spPr>
          <a:xfrm>
            <a:off x="348780" y="637830"/>
            <a:ext cx="1472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Git</a:t>
            </a:r>
            <a:r>
              <a:t>版本管理</a:t>
            </a:r>
          </a:p>
        </p:txBody>
      </p:sp>
      <p:sp>
        <p:nvSpPr>
          <p:cNvPr id="138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文本框 5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01.</a:t>
            </a:r>
            <a:r>
              <a:t>使用步骤</a:t>
            </a:r>
          </a:p>
        </p:txBody>
      </p:sp>
      <p:sp>
        <p:nvSpPr>
          <p:cNvPr id="140" name="文本框 6"/>
          <p:cNvSpPr txBox="1"/>
          <p:nvPr/>
        </p:nvSpPr>
        <p:spPr>
          <a:xfrm>
            <a:off x="1282173" y="1881665"/>
            <a:ext cx="8736257" cy="393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spcBef>
                <a:spcPts val="1200"/>
              </a:spcBef>
              <a:buSzPct val="100000"/>
              <a:buAutoNum type="arabicPeriod" startAt="1"/>
              <a:defRPr sz="2400"/>
            </a:pPr>
            <a:r>
              <a:t>配置密钥对</a:t>
            </a:r>
          </a:p>
          <a:p>
            <a:pPr marL="457200" indent="-457200">
              <a:spcBef>
                <a:spcPts val="1200"/>
              </a:spcBef>
              <a:buSzPct val="100000"/>
              <a:buAutoNum type="arabicPeriod" startAt="1"/>
              <a:defRPr sz="2400"/>
            </a:pPr>
            <a:r>
              <a:t>初始化本地仓库</a:t>
            </a:r>
          </a:p>
          <a:p>
            <a:pPr marL="457200" indent="-457200">
              <a:spcBef>
                <a:spcPts val="1200"/>
              </a:spcBef>
              <a:buSzPct val="100000"/>
              <a:buAutoNum type="arabicPeriod" startAt="1"/>
              <a:defRPr sz="2400"/>
            </a:pPr>
            <a:r>
              <a:t>创建一个线上仓库</a:t>
            </a:r>
          </a:p>
          <a:p>
            <a:pPr marL="457200" indent="-457200">
              <a:spcBef>
                <a:spcPts val="1200"/>
              </a:spcBef>
              <a:buSzPct val="100000"/>
              <a:buAutoNum type="arabicPeriod" startAt="1"/>
              <a:defRPr sz="2400"/>
            </a:pPr>
            <a:r>
              <a:t>将本地仓库和线上仓库建立关联</a:t>
            </a:r>
          </a:p>
          <a:p>
            <a:pPr marL="457200" indent="-457200">
              <a:spcBef>
                <a:spcPts val="1200"/>
              </a:spcBef>
              <a:buSzPct val="100000"/>
              <a:buAutoNum type="arabicPeriod" startAt="1"/>
              <a:defRPr sz="2400"/>
            </a:pPr>
            <a:r>
              <a:t>代码添加到暂存区</a:t>
            </a:r>
          </a:p>
          <a:p>
            <a:pPr marL="457200" indent="-457200">
              <a:spcBef>
                <a:spcPts val="1200"/>
              </a:spcBef>
              <a:buSzPct val="100000"/>
              <a:buAutoNum type="arabicPeriod" startAt="1"/>
              <a:defRPr sz="2400"/>
            </a:pPr>
            <a:r>
              <a:t>代码提交到本地仓库</a:t>
            </a:r>
          </a:p>
          <a:p>
            <a:pPr marL="457200" indent="-457200">
              <a:spcBef>
                <a:spcPts val="1200"/>
              </a:spcBef>
              <a:buSzPct val="100000"/>
              <a:buAutoNum type="arabicPeriod" startAt="1"/>
              <a:defRPr sz="2400"/>
            </a:pPr>
            <a:r>
              <a:t>代码推送到远程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8"/>
          <p:cNvSpPr txBox="1"/>
          <p:nvPr/>
        </p:nvSpPr>
        <p:spPr>
          <a:xfrm>
            <a:off x="348780" y="637830"/>
            <a:ext cx="1472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Git</a:t>
            </a:r>
            <a:r>
              <a:t>版本管理</a:t>
            </a:r>
          </a:p>
        </p:txBody>
      </p:sp>
      <p:sp>
        <p:nvSpPr>
          <p:cNvPr id="143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文本框 5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02.</a:t>
            </a:r>
            <a:r>
              <a:t>版本控制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4346850" y="2493715"/>
            <a:ext cx="6264759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回退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 sz="2400"/>
            </a:pPr>
            <a:r>
              <a:t>把已经放在暂存区的内容在拉回到工作区</a:t>
            </a:r>
          </a:p>
          <a:p>
            <a:pPr lvl="1">
              <a:spcBef>
                <a:spcPts val="1200"/>
              </a:spcBef>
              <a:defRPr i="1" sz="2400"/>
            </a:pPr>
            <a:r>
              <a:t>git reset HEAD – [</a:t>
            </a:r>
            <a:r>
              <a:t>文件或文件夹名</a:t>
            </a:r>
            <a:r>
              <a:t>]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 sz="2400"/>
            </a:pPr>
            <a:r>
              <a:t>进行历史版本回退</a:t>
            </a:r>
          </a:p>
          <a:p>
            <a:pPr lvl="1">
              <a:spcBef>
                <a:spcPts val="1200"/>
              </a:spcBef>
              <a:defRPr i="1" sz="2400"/>
            </a:pPr>
            <a:r>
              <a:t>git reset --hard [</a:t>
            </a:r>
            <a:r>
              <a:t>版本号</a:t>
            </a:r>
            <a:r>
              <a:t>]</a:t>
            </a:r>
          </a:p>
        </p:txBody>
      </p:sp>
      <p:pic>
        <p:nvPicPr>
          <p:cNvPr id="146" name="图片 9" descr="图片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915" y="1673975"/>
            <a:ext cx="2009750" cy="2324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图片 10" descr="图片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915" y="4219219"/>
            <a:ext cx="2017678" cy="2324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文本框 7"/>
          <p:cNvSpPr txBox="1"/>
          <p:nvPr/>
        </p:nvSpPr>
        <p:spPr>
          <a:xfrm>
            <a:off x="2338448" y="2647064"/>
            <a:ext cx="19329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分支管理</a:t>
            </a:r>
          </a:p>
        </p:txBody>
      </p:sp>
      <p:sp>
        <p:nvSpPr>
          <p:cNvPr id="151" name="矩形 10"/>
          <p:cNvSpPr txBox="1"/>
          <p:nvPr/>
        </p:nvSpPr>
        <p:spPr>
          <a:xfrm>
            <a:off x="2338448" y="3293395"/>
            <a:ext cx="559990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8FAAD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52" name="文本框 13"/>
          <p:cNvSpPr txBox="1"/>
          <p:nvPr/>
        </p:nvSpPr>
        <p:spPr>
          <a:xfrm>
            <a:off x="701868" y="2468659"/>
            <a:ext cx="1347253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8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03</a:t>
            </a:r>
          </a:p>
        </p:txBody>
      </p:sp>
      <p:pic>
        <p:nvPicPr>
          <p:cNvPr id="153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1"/>
      <p:bldP build="whole" bldLvl="1" animBg="1" rev="0" advAuto="0" spid="152" grpId="3"/>
      <p:bldP build="whole" bldLvl="1" animBg="1" rev="0" advAuto="0" spid="151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文本框 8"/>
          <p:cNvSpPr txBox="1"/>
          <p:nvPr/>
        </p:nvSpPr>
        <p:spPr>
          <a:xfrm>
            <a:off x="348780" y="637830"/>
            <a:ext cx="1120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分支管理</a:t>
            </a:r>
          </a:p>
        </p:txBody>
      </p:sp>
      <p:sp>
        <p:nvSpPr>
          <p:cNvPr id="156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文本框 5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01.</a:t>
            </a:r>
            <a:r>
              <a:t>分支用途</a:t>
            </a:r>
          </a:p>
        </p:txBody>
      </p:sp>
      <p:sp>
        <p:nvSpPr>
          <p:cNvPr id="158" name="文本框 11"/>
          <p:cNvSpPr txBox="1"/>
          <p:nvPr/>
        </p:nvSpPr>
        <p:spPr>
          <a:xfrm>
            <a:off x="1299426" y="2346386"/>
            <a:ext cx="1582086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400"/>
            </a:lvl1pPr>
          </a:lstStyle>
          <a:p>
            <a:pPr/>
            <a:r>
              <a:t>团队协作</a:t>
            </a:r>
          </a:p>
        </p:txBody>
      </p:sp>
      <p:grpSp>
        <p:nvGrpSpPr>
          <p:cNvPr id="161" name="矩形: 圆角 12"/>
          <p:cNvGrpSpPr/>
          <p:nvPr/>
        </p:nvGrpSpPr>
        <p:grpSpPr>
          <a:xfrm>
            <a:off x="1420194" y="3503762"/>
            <a:ext cx="1673526" cy="665673"/>
            <a:chOff x="0" y="0"/>
            <a:chExt cx="1673524" cy="665672"/>
          </a:xfrm>
        </p:grpSpPr>
        <p:sp>
          <p:nvSpPr>
            <p:cNvPr id="159" name="圆角矩形"/>
            <p:cNvSpPr/>
            <p:nvPr/>
          </p:nvSpPr>
          <p:spPr>
            <a:xfrm>
              <a:off x="0" y="0"/>
              <a:ext cx="1673525" cy="66567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master"/>
            <p:cNvSpPr txBox="1"/>
            <p:nvPr/>
          </p:nvSpPr>
          <p:spPr>
            <a:xfrm>
              <a:off x="78214" y="147416"/>
              <a:ext cx="151709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162" name="连接符: 肘形 13"/>
          <p:cNvSpPr/>
          <p:nvPr/>
        </p:nvSpPr>
        <p:spPr>
          <a:xfrm flipV="1">
            <a:off x="3093720" y="3115087"/>
            <a:ext cx="1495534" cy="612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90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5" name="矩形: 圆角 14"/>
          <p:cNvGrpSpPr/>
          <p:nvPr/>
        </p:nvGrpSpPr>
        <p:grpSpPr>
          <a:xfrm>
            <a:off x="4618006" y="2782252"/>
            <a:ext cx="5796952" cy="665673"/>
            <a:chOff x="0" y="0"/>
            <a:chExt cx="5796950" cy="665672"/>
          </a:xfrm>
        </p:grpSpPr>
        <p:sp>
          <p:nvSpPr>
            <p:cNvPr id="163" name="圆角矩形"/>
            <p:cNvSpPr/>
            <p:nvPr/>
          </p:nvSpPr>
          <p:spPr>
            <a:xfrm>
              <a:off x="0" y="0"/>
              <a:ext cx="5796951" cy="66567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4" name="Login（功能完成以后合并到master）"/>
            <p:cNvSpPr txBox="1"/>
            <p:nvPr/>
          </p:nvSpPr>
          <p:spPr>
            <a:xfrm>
              <a:off x="78215" y="128365"/>
              <a:ext cx="564052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Login</a:t>
              </a:r>
              <a:r>
                <a:t>（功能完成以后合并到</a:t>
              </a:r>
              <a:r>
                <a:t>master</a:t>
              </a:r>
              <a:r>
                <a:t>）</a:t>
              </a:r>
            </a:p>
          </p:txBody>
        </p:sp>
      </p:grpSp>
      <p:sp>
        <p:nvSpPr>
          <p:cNvPr id="166" name="连接符: 肘形 15"/>
          <p:cNvSpPr/>
          <p:nvPr/>
        </p:nvSpPr>
        <p:spPr>
          <a:xfrm>
            <a:off x="3093720" y="3951902"/>
            <a:ext cx="1495534" cy="55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90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9" name="矩形: 圆角 16"/>
          <p:cNvGrpSpPr/>
          <p:nvPr/>
        </p:nvGrpSpPr>
        <p:grpSpPr>
          <a:xfrm>
            <a:off x="4589252" y="4209667"/>
            <a:ext cx="5825706" cy="665673"/>
            <a:chOff x="0" y="0"/>
            <a:chExt cx="5825704" cy="665672"/>
          </a:xfrm>
        </p:grpSpPr>
        <p:sp>
          <p:nvSpPr>
            <p:cNvPr id="167" name="圆角矩形"/>
            <p:cNvSpPr/>
            <p:nvPr/>
          </p:nvSpPr>
          <p:spPr>
            <a:xfrm>
              <a:off x="0" y="0"/>
              <a:ext cx="5825705" cy="66567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" name="List （功能完成以后合并到master）"/>
            <p:cNvSpPr txBox="1"/>
            <p:nvPr/>
          </p:nvSpPr>
          <p:spPr>
            <a:xfrm>
              <a:off x="78214" y="128365"/>
              <a:ext cx="566927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List</a:t>
              </a:r>
              <a:r>
                <a:t> （功能完成以后合并到</a:t>
              </a:r>
              <a:r>
                <a:t>master</a:t>
              </a:r>
              <a:r>
                <a:t>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文本框 8"/>
          <p:cNvSpPr txBox="1"/>
          <p:nvPr/>
        </p:nvSpPr>
        <p:spPr>
          <a:xfrm>
            <a:off x="348780" y="637830"/>
            <a:ext cx="1120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分支管理</a:t>
            </a:r>
          </a:p>
        </p:txBody>
      </p:sp>
      <p:sp>
        <p:nvSpPr>
          <p:cNvPr id="172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文本框 5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02.</a:t>
            </a:r>
            <a:r>
              <a:t>分支操作</a:t>
            </a:r>
          </a:p>
        </p:txBody>
      </p:sp>
      <p:sp>
        <p:nvSpPr>
          <p:cNvPr id="174" name="文本框 10"/>
          <p:cNvSpPr txBox="1"/>
          <p:nvPr/>
        </p:nvSpPr>
        <p:spPr>
          <a:xfrm>
            <a:off x="1299426" y="2346386"/>
            <a:ext cx="8304937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创建分支：</a:t>
            </a:r>
            <a:r>
              <a:rPr i="1"/>
              <a:t>git branch [</a:t>
            </a:r>
            <a:r>
              <a:rPr i="1"/>
              <a:t>新分支名</a:t>
            </a:r>
            <a:r>
              <a:rPr i="1"/>
              <a:t>]</a:t>
            </a:r>
            <a:endParaRPr i="1"/>
          </a:p>
          <a:p>
            <a:pPr>
              <a:spcBef>
                <a:spcPts val="1200"/>
              </a:spcBef>
              <a:defRPr sz="2400"/>
            </a:pPr>
            <a:r>
              <a:t>查看分支：</a:t>
            </a:r>
            <a:r>
              <a:rPr i="1"/>
              <a:t>git branch</a:t>
            </a:r>
            <a:endParaRPr i="1"/>
          </a:p>
          <a:p>
            <a:pPr>
              <a:spcBef>
                <a:spcPts val="1200"/>
              </a:spcBef>
              <a:defRPr sz="2400"/>
            </a:pPr>
            <a:r>
              <a:t>切换分支：</a:t>
            </a:r>
            <a:r>
              <a:rPr i="1"/>
              <a:t>git checkout [</a:t>
            </a:r>
            <a:r>
              <a:rPr i="1"/>
              <a:t>已存在分支名</a:t>
            </a:r>
            <a:r>
              <a:rPr i="1"/>
              <a:t>]</a:t>
            </a:r>
            <a:endParaRPr i="1"/>
          </a:p>
          <a:p>
            <a:pPr>
              <a:spcBef>
                <a:spcPts val="1200"/>
              </a:spcBef>
              <a:defRPr sz="2400"/>
            </a:pPr>
            <a:r>
              <a:t>删除分支：</a:t>
            </a:r>
            <a:r>
              <a:rPr i="1"/>
              <a:t>git branch –d [</a:t>
            </a:r>
            <a:r>
              <a:rPr i="1"/>
              <a:t>已存在分支名</a:t>
            </a:r>
            <a:r>
              <a:rPr i="1"/>
              <a:t>]</a:t>
            </a:r>
            <a:endParaRPr i="1"/>
          </a:p>
          <a:p>
            <a:pPr>
              <a:spcBef>
                <a:spcPts val="1200"/>
              </a:spcBef>
              <a:defRPr sz="2400"/>
            </a:pPr>
            <a:r>
              <a:t>再选择合并分支内容    </a:t>
            </a:r>
            <a:r>
              <a:t>git merge </a:t>
            </a:r>
            <a:r>
              <a:rPr i="1"/>
              <a:t>[已存在分支名]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文本框 7"/>
          <p:cNvSpPr txBox="1"/>
          <p:nvPr/>
        </p:nvSpPr>
        <p:spPr>
          <a:xfrm>
            <a:off x="2338448" y="2647064"/>
            <a:ext cx="19329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冲突解决</a:t>
            </a:r>
          </a:p>
        </p:txBody>
      </p:sp>
      <p:sp>
        <p:nvSpPr>
          <p:cNvPr id="178" name="矩形 10"/>
          <p:cNvSpPr txBox="1"/>
          <p:nvPr/>
        </p:nvSpPr>
        <p:spPr>
          <a:xfrm>
            <a:off x="2338448" y="3293395"/>
            <a:ext cx="559990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8FAAD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conflict resolution</a:t>
            </a:r>
          </a:p>
        </p:txBody>
      </p:sp>
      <p:sp>
        <p:nvSpPr>
          <p:cNvPr id="179" name="文本框 13"/>
          <p:cNvSpPr txBox="1"/>
          <p:nvPr/>
        </p:nvSpPr>
        <p:spPr>
          <a:xfrm>
            <a:off x="701868" y="2468659"/>
            <a:ext cx="1347253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8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04</a:t>
            </a:r>
          </a:p>
        </p:txBody>
      </p:sp>
      <p:pic>
        <p:nvPicPr>
          <p:cNvPr id="180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  <p:bldP build="whole" bldLvl="1" animBg="1" rev="0" advAuto="0" spid="179" grpId="3"/>
      <p:bldP build="whole" bldLvl="1" animBg="1" rev="0" advAuto="0" spid="178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8"/>
          <p:cNvSpPr txBox="1"/>
          <p:nvPr/>
        </p:nvSpPr>
        <p:spPr>
          <a:xfrm>
            <a:off x="348780" y="637830"/>
            <a:ext cx="1120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冲突解决</a:t>
            </a:r>
          </a:p>
        </p:txBody>
      </p:sp>
      <p:sp>
        <p:nvSpPr>
          <p:cNvPr id="183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文本框 4"/>
          <p:cNvSpPr txBox="1"/>
          <p:nvPr/>
        </p:nvSpPr>
        <p:spPr>
          <a:xfrm>
            <a:off x="1397190" y="1989826"/>
            <a:ext cx="8580982" cy="170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2400"/>
              </a:spcBef>
              <a:defRPr i="1" sz="2400"/>
            </a:pPr>
          </a:p>
          <a:p>
            <a:pPr>
              <a:spcBef>
                <a:spcPts val="1200"/>
              </a:spcBef>
              <a:defRPr sz="2400"/>
            </a:pPr>
            <a:r>
              <a:t># </a:t>
            </a:r>
            <a:r>
              <a:t>再选择合并分支内容</a:t>
            </a:r>
          </a:p>
          <a:p>
            <a:pPr>
              <a:spcBef>
                <a:spcPts val="1200"/>
              </a:spcBef>
              <a:defRPr i="1" sz="2400"/>
            </a:pPr>
            <a:r>
              <a:t>git merge tmp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文本框 5"/>
          <p:cNvSpPr txBox="1"/>
          <p:nvPr/>
        </p:nvSpPr>
        <p:spPr>
          <a:xfrm>
            <a:off x="981845" y="3226719"/>
            <a:ext cx="10228306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600" sz="6600">
                <a:solidFill>
                  <a:srgbClr val="00B0F0"/>
                </a:solidFill>
                <a:latin typeface="汉仪力量黑简"/>
                <a:ea typeface="汉仪力量黑简"/>
                <a:cs typeface="汉仪力量黑简"/>
                <a:sym typeface="汉仪力量黑简"/>
              </a:defRPr>
            </a:lvl1pPr>
          </a:lstStyle>
          <a:p>
            <a:pPr/>
            <a:r>
              <a:t>项目</a:t>
            </a:r>
          </a:p>
        </p:txBody>
      </p:sp>
      <p:sp>
        <p:nvSpPr>
          <p:cNvPr id="59" name="文本框 6"/>
          <p:cNvSpPr txBox="1"/>
          <p:nvPr/>
        </p:nvSpPr>
        <p:spPr>
          <a:xfrm>
            <a:off x="2521676" y="1983253"/>
            <a:ext cx="714864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二阶段 </a:t>
            </a:r>
            <a:r>
              <a:t>WEEK_07-DAY_04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721" y="2433858"/>
            <a:ext cx="2739874" cy="273987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文本框 6"/>
          <p:cNvSpPr txBox="1"/>
          <p:nvPr/>
        </p:nvSpPr>
        <p:spPr>
          <a:xfrm>
            <a:off x="3548129" y="1295721"/>
            <a:ext cx="450580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/>
            </a:lvl1pPr>
          </a:lstStyle>
          <a:p>
            <a:pPr/>
            <a:r>
              <a:t>课后作业</a:t>
            </a:r>
          </a:p>
        </p:txBody>
      </p:sp>
      <p:sp>
        <p:nvSpPr>
          <p:cNvPr id="189" name="文本框 5"/>
          <p:cNvSpPr txBox="1"/>
          <p:nvPr/>
        </p:nvSpPr>
        <p:spPr>
          <a:xfrm>
            <a:off x="4191546" y="3724690"/>
            <a:ext cx="7186977" cy="479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1995" tIns="61995" rIns="61995" bIns="61995" anchor="ctr">
            <a:spAutoFit/>
          </a:bodyPr>
          <a:lstStyle/>
          <a:p>
            <a:pPr>
              <a:defRPr sz="2000"/>
            </a:pPr>
            <a:r>
              <a:t>将自己的项目上传</a:t>
            </a:r>
            <a:r>
              <a:t>gitee</a:t>
            </a:r>
            <a:r>
              <a:t>，每一个功能完成都提交一个版本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文本框 7"/>
          <p:cNvSpPr txBox="1"/>
          <p:nvPr/>
        </p:nvSpPr>
        <p:spPr>
          <a:xfrm>
            <a:off x="4519929" y="2354070"/>
            <a:ext cx="315214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6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感谢观看</a:t>
            </a:r>
          </a:p>
        </p:txBody>
      </p:sp>
      <p:sp>
        <p:nvSpPr>
          <p:cNvPr id="193" name="矩形 10"/>
          <p:cNvSpPr txBox="1"/>
          <p:nvPr/>
        </p:nvSpPr>
        <p:spPr>
          <a:xfrm>
            <a:off x="3296049" y="3365453"/>
            <a:ext cx="559990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2000">
                <a:solidFill>
                  <a:srgbClr val="8FAAD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讲师：码农雨飞</a:t>
            </a:r>
          </a:p>
        </p:txBody>
      </p:sp>
      <p:pic>
        <p:nvPicPr>
          <p:cNvPr id="194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2"/>
      <p:bldP build="whole" bldLvl="1" animBg="1" rev="0" advAuto="0" spid="19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8"/>
          <p:cNvSpPr txBox="1"/>
          <p:nvPr/>
        </p:nvSpPr>
        <p:spPr>
          <a:xfrm>
            <a:off x="4827216" y="913704"/>
            <a:ext cx="317907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2400"/>
            </a:pPr>
            <a:r>
              <a:t>Git</a:t>
            </a:r>
            <a:r>
              <a:t>简介</a:t>
            </a:r>
          </a:p>
        </p:txBody>
      </p:sp>
      <p:sp>
        <p:nvSpPr>
          <p:cNvPr id="62" name="矩形 1"/>
          <p:cNvSpPr/>
          <p:nvPr/>
        </p:nvSpPr>
        <p:spPr>
          <a:xfrm>
            <a:off x="-1" y="931332"/>
            <a:ext cx="3979335" cy="778935"/>
          </a:xfrm>
          <a:prstGeom prst="rect">
            <a:avLst/>
          </a:prstGeom>
          <a:solidFill>
            <a:srgbClr val="1D32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5" name="菱形 3"/>
          <p:cNvGrpSpPr/>
          <p:nvPr/>
        </p:nvGrpSpPr>
        <p:grpSpPr>
          <a:xfrm>
            <a:off x="3563534" y="913779"/>
            <a:ext cx="796800" cy="796800"/>
            <a:chOff x="0" y="0"/>
            <a:chExt cx="796798" cy="796798"/>
          </a:xfrm>
        </p:grpSpPr>
        <p:sp>
          <p:nvSpPr>
            <p:cNvPr id="63" name="多边形"/>
            <p:cNvSpPr/>
            <p:nvPr/>
          </p:nvSpPr>
          <p:spPr>
            <a:xfrm>
              <a:off x="0" y="0"/>
              <a:ext cx="796799" cy="796799"/>
            </a:xfrm>
            <a:prstGeom prst="diamond">
              <a:avLst/>
            </a:prstGeom>
            <a:solidFill>
              <a:srgbClr val="1D3259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64" name="1"/>
            <p:cNvSpPr txBox="1"/>
            <p:nvPr/>
          </p:nvSpPr>
          <p:spPr>
            <a:xfrm>
              <a:off x="244919" y="212979"/>
              <a:ext cx="30696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66" name="文本框 15"/>
          <p:cNvSpPr txBox="1"/>
          <p:nvPr/>
        </p:nvSpPr>
        <p:spPr>
          <a:xfrm>
            <a:off x="782319" y="1059189"/>
            <a:ext cx="138176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67" name="矩形 17"/>
          <p:cNvSpPr/>
          <p:nvPr/>
        </p:nvSpPr>
        <p:spPr>
          <a:xfrm>
            <a:off x="838200" y="1720595"/>
            <a:ext cx="3141134" cy="778934"/>
          </a:xfrm>
          <a:prstGeom prst="rect">
            <a:avLst/>
          </a:prstGeom>
          <a:solidFill>
            <a:srgbClr val="2A4B8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0" name="菱形 19"/>
          <p:cNvGrpSpPr/>
          <p:nvPr/>
        </p:nvGrpSpPr>
        <p:grpSpPr>
          <a:xfrm>
            <a:off x="3563534" y="1710265"/>
            <a:ext cx="796800" cy="796800"/>
            <a:chOff x="0" y="0"/>
            <a:chExt cx="796798" cy="796798"/>
          </a:xfrm>
        </p:grpSpPr>
        <p:sp>
          <p:nvSpPr>
            <p:cNvPr id="68" name="多边形"/>
            <p:cNvSpPr/>
            <p:nvPr/>
          </p:nvSpPr>
          <p:spPr>
            <a:xfrm>
              <a:off x="0" y="0"/>
              <a:ext cx="796799" cy="796799"/>
            </a:xfrm>
            <a:prstGeom prst="diamond">
              <a:avLst/>
            </a:prstGeom>
            <a:solidFill>
              <a:srgbClr val="2A4B8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69" name="2"/>
            <p:cNvSpPr txBox="1"/>
            <p:nvPr/>
          </p:nvSpPr>
          <p:spPr>
            <a:xfrm>
              <a:off x="244919" y="212979"/>
              <a:ext cx="30696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71" name="矩形 20"/>
          <p:cNvSpPr/>
          <p:nvPr/>
        </p:nvSpPr>
        <p:spPr>
          <a:xfrm>
            <a:off x="838200" y="2516463"/>
            <a:ext cx="3141134" cy="778934"/>
          </a:xfrm>
          <a:prstGeom prst="rect">
            <a:avLst/>
          </a:prstGeom>
          <a:solidFill>
            <a:srgbClr val="3560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4" name="菱形 21"/>
          <p:cNvGrpSpPr/>
          <p:nvPr/>
        </p:nvGrpSpPr>
        <p:grpSpPr>
          <a:xfrm>
            <a:off x="3563534" y="2506133"/>
            <a:ext cx="796800" cy="796800"/>
            <a:chOff x="0" y="0"/>
            <a:chExt cx="796798" cy="796798"/>
          </a:xfrm>
        </p:grpSpPr>
        <p:sp>
          <p:nvSpPr>
            <p:cNvPr id="72" name="多边形"/>
            <p:cNvSpPr/>
            <p:nvPr/>
          </p:nvSpPr>
          <p:spPr>
            <a:xfrm>
              <a:off x="0" y="0"/>
              <a:ext cx="796799" cy="796799"/>
            </a:xfrm>
            <a:prstGeom prst="diamond">
              <a:avLst/>
            </a:prstGeom>
            <a:solidFill>
              <a:srgbClr val="3560A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73" name="3"/>
            <p:cNvSpPr txBox="1"/>
            <p:nvPr/>
          </p:nvSpPr>
          <p:spPr>
            <a:xfrm>
              <a:off x="244919" y="212979"/>
              <a:ext cx="30696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75" name="矩形 22"/>
          <p:cNvSpPr/>
          <p:nvPr/>
        </p:nvSpPr>
        <p:spPr>
          <a:xfrm>
            <a:off x="838200" y="3295889"/>
            <a:ext cx="3141134" cy="778934"/>
          </a:xfrm>
          <a:prstGeom prst="rect">
            <a:avLst/>
          </a:prstGeom>
          <a:solidFill>
            <a:srgbClr val="5881C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8" name="菱形 23"/>
          <p:cNvGrpSpPr/>
          <p:nvPr/>
        </p:nvGrpSpPr>
        <p:grpSpPr>
          <a:xfrm>
            <a:off x="3563534" y="3286828"/>
            <a:ext cx="796800" cy="796800"/>
            <a:chOff x="0" y="0"/>
            <a:chExt cx="796798" cy="796798"/>
          </a:xfrm>
        </p:grpSpPr>
        <p:sp>
          <p:nvSpPr>
            <p:cNvPr id="76" name="多边形"/>
            <p:cNvSpPr/>
            <p:nvPr/>
          </p:nvSpPr>
          <p:spPr>
            <a:xfrm>
              <a:off x="0" y="0"/>
              <a:ext cx="796799" cy="796799"/>
            </a:xfrm>
            <a:prstGeom prst="diamond">
              <a:avLst/>
            </a:prstGeom>
            <a:solidFill>
              <a:srgbClr val="5881CC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77" name="4"/>
            <p:cNvSpPr txBox="1"/>
            <p:nvPr/>
          </p:nvSpPr>
          <p:spPr>
            <a:xfrm>
              <a:off x="244919" y="212979"/>
              <a:ext cx="30696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79" name="矩形 24"/>
          <p:cNvSpPr txBox="1"/>
          <p:nvPr/>
        </p:nvSpPr>
        <p:spPr>
          <a:xfrm>
            <a:off x="4827215" y="1864199"/>
            <a:ext cx="2958734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Git</a:t>
            </a:r>
            <a:r>
              <a:t>版本管理</a:t>
            </a:r>
          </a:p>
        </p:txBody>
      </p:sp>
      <p:sp>
        <p:nvSpPr>
          <p:cNvPr id="80" name="矩形 25"/>
          <p:cNvSpPr txBox="1"/>
          <p:nvPr/>
        </p:nvSpPr>
        <p:spPr>
          <a:xfrm>
            <a:off x="4827216" y="2658620"/>
            <a:ext cx="499999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分支管理</a:t>
            </a:r>
          </a:p>
        </p:txBody>
      </p:sp>
      <p:sp>
        <p:nvSpPr>
          <p:cNvPr id="81" name="矩形 26"/>
          <p:cNvSpPr txBox="1"/>
          <p:nvPr/>
        </p:nvSpPr>
        <p:spPr>
          <a:xfrm>
            <a:off x="4827216" y="3362959"/>
            <a:ext cx="5000045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sz="2400"/>
            </a:lvl1pPr>
          </a:lstStyle>
          <a:p>
            <a:pPr/>
            <a:r>
              <a:t>冲突解决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ll dir="r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文本框 7"/>
          <p:cNvSpPr txBox="1"/>
          <p:nvPr/>
        </p:nvSpPr>
        <p:spPr>
          <a:xfrm>
            <a:off x="2338449" y="2647064"/>
            <a:ext cx="16534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Git</a:t>
            </a:r>
            <a:r>
              <a:t>简介</a:t>
            </a:r>
          </a:p>
        </p:txBody>
      </p:sp>
      <p:sp>
        <p:nvSpPr>
          <p:cNvPr id="85" name="矩形 10"/>
          <p:cNvSpPr txBox="1"/>
          <p:nvPr/>
        </p:nvSpPr>
        <p:spPr>
          <a:xfrm>
            <a:off x="2338448" y="3293395"/>
            <a:ext cx="559990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8FAAD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Git Introduction</a:t>
            </a:r>
          </a:p>
        </p:txBody>
      </p:sp>
      <p:sp>
        <p:nvSpPr>
          <p:cNvPr id="86" name="文本框 13"/>
          <p:cNvSpPr txBox="1"/>
          <p:nvPr/>
        </p:nvSpPr>
        <p:spPr>
          <a:xfrm>
            <a:off x="701868" y="2468659"/>
            <a:ext cx="1347253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8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01</a:t>
            </a:r>
          </a:p>
        </p:txBody>
      </p:sp>
      <p:pic>
        <p:nvPicPr>
          <p:cNvPr id="87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" grpId="3"/>
      <p:bldP build="whole" bldLvl="1" animBg="1" rev="0" advAuto="0" spid="85" grpId="2"/>
      <p:bldP build="whole" bldLvl="1" animBg="1" rev="0" advAuto="0" spid="8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"/>
          <p:cNvSpPr txBox="1"/>
          <p:nvPr/>
        </p:nvSpPr>
        <p:spPr>
          <a:xfrm>
            <a:off x="348780" y="637830"/>
            <a:ext cx="964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Git</a:t>
            </a:r>
            <a:r>
              <a:t>简介</a:t>
            </a:r>
          </a:p>
        </p:txBody>
      </p:sp>
      <p:sp>
        <p:nvSpPr>
          <p:cNvPr id="90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文本框 7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01.Git</a:t>
            </a:r>
            <a:r>
              <a:t>定义</a:t>
            </a:r>
          </a:p>
        </p:txBody>
      </p:sp>
      <p:pic>
        <p:nvPicPr>
          <p:cNvPr id="92" name="图片 9" descr="图片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331" y="2484766"/>
            <a:ext cx="4042303" cy="169041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文本框 14"/>
          <p:cNvSpPr txBox="1"/>
          <p:nvPr/>
        </p:nvSpPr>
        <p:spPr>
          <a:xfrm>
            <a:off x="5036573" y="2346386"/>
            <a:ext cx="6191374" cy="306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2400"/>
              </a:spcBef>
              <a:defRPr sz="2400"/>
            </a:pPr>
            <a:r>
              <a:t>Git</a:t>
            </a:r>
            <a:r>
              <a:t>官网：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https://git-scm.com/</a:t>
            </a:r>
          </a:p>
          <a:p>
            <a:pPr>
              <a:spcBef>
                <a:spcPts val="1200"/>
              </a:spcBef>
              <a:defRPr sz="2400"/>
            </a:pPr>
            <a:r>
              <a:t>Git is a free and open source distributed version control system</a:t>
            </a:r>
          </a:p>
          <a:p>
            <a:pPr>
              <a:spcBef>
                <a:spcPts val="1200"/>
              </a:spcBef>
              <a:defRPr sz="2400"/>
            </a:pPr>
            <a:r>
              <a:t>Git</a:t>
            </a:r>
            <a:r>
              <a:t>是一个免费开源的分布式版本控制系统，用于快速高效地管理各种大小型的项目。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8"/>
          <p:cNvSpPr txBox="1"/>
          <p:nvPr/>
        </p:nvSpPr>
        <p:spPr>
          <a:xfrm>
            <a:off x="348780" y="637830"/>
            <a:ext cx="964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Git</a:t>
            </a:r>
            <a:r>
              <a:t>简介</a:t>
            </a:r>
          </a:p>
        </p:txBody>
      </p:sp>
      <p:sp>
        <p:nvSpPr>
          <p:cNvPr id="96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文本框 7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02.Git</a:t>
            </a:r>
            <a:r>
              <a:t>用途</a:t>
            </a:r>
          </a:p>
        </p:txBody>
      </p:sp>
      <p:sp>
        <p:nvSpPr>
          <p:cNvPr id="98" name="文本框 6"/>
          <p:cNvSpPr txBox="1"/>
          <p:nvPr/>
        </p:nvSpPr>
        <p:spPr>
          <a:xfrm>
            <a:off x="3829842" y="2598003"/>
            <a:ext cx="682694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457200">
              <a:spcBef>
                <a:spcPts val="1200"/>
              </a:spcBef>
              <a:buSzPct val="100000"/>
              <a:buAutoNum type="arabicPeriod" startAt="1"/>
              <a:defRPr sz="2400"/>
            </a:lvl1pPr>
          </a:lstStyle>
          <a:p>
            <a:pPr/>
            <a:r>
              <a:t>托管代码到远程，分布式托管，避免本机磁盘损坏造成不可挽回的局面</a:t>
            </a:r>
          </a:p>
        </p:txBody>
      </p:sp>
      <p:pic>
        <p:nvPicPr>
          <p:cNvPr id="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136" y="1881665"/>
            <a:ext cx="2606885" cy="2980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8"/>
          <p:cNvSpPr txBox="1"/>
          <p:nvPr/>
        </p:nvSpPr>
        <p:spPr>
          <a:xfrm>
            <a:off x="348780" y="637830"/>
            <a:ext cx="964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Git</a:t>
            </a:r>
            <a:r>
              <a:t>简介</a:t>
            </a:r>
          </a:p>
        </p:txBody>
      </p:sp>
      <p:sp>
        <p:nvSpPr>
          <p:cNvPr id="102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文本框 7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02.Git</a:t>
            </a:r>
            <a:r>
              <a:t>用途</a:t>
            </a:r>
          </a:p>
        </p:txBody>
      </p:sp>
      <p:sp>
        <p:nvSpPr>
          <p:cNvPr id="104" name="文本框 4"/>
          <p:cNvSpPr txBox="1"/>
          <p:nvPr/>
        </p:nvSpPr>
        <p:spPr>
          <a:xfrm>
            <a:off x="3818338" y="2513163"/>
            <a:ext cx="6200092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spcBef>
                <a:spcPts val="1200"/>
              </a:spcBef>
              <a:buSzPct val="100000"/>
              <a:buAutoNum type="arabicPeriod" startAt="2"/>
              <a:defRPr sz="2400"/>
            </a:pPr>
            <a:r>
              <a:t>版本控制，可以发布多个版本并且实现在各个版本之间来回穿梭（实现原理：文件快照，每个版本都会有一个文件快照，比直接备份文件快速便捷。因此，</a:t>
            </a:r>
            <a:r>
              <a:t>Git</a:t>
            </a:r>
            <a:r>
              <a:t>仓库又被称为版本库）</a:t>
            </a:r>
          </a:p>
        </p:txBody>
      </p:sp>
      <p:pic>
        <p:nvPicPr>
          <p:cNvPr id="1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526" y="2214832"/>
            <a:ext cx="2152651" cy="281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8"/>
          <p:cNvSpPr txBox="1"/>
          <p:nvPr/>
        </p:nvSpPr>
        <p:spPr>
          <a:xfrm>
            <a:off x="348780" y="637830"/>
            <a:ext cx="964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Git</a:t>
            </a:r>
            <a:r>
              <a:t>简介</a:t>
            </a:r>
          </a:p>
        </p:txBody>
      </p:sp>
      <p:sp>
        <p:nvSpPr>
          <p:cNvPr id="108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文本框 7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02.Git</a:t>
            </a:r>
            <a:r>
              <a:t>用途</a:t>
            </a:r>
          </a:p>
        </p:txBody>
      </p:sp>
      <p:sp>
        <p:nvSpPr>
          <p:cNvPr id="110" name="文本框 4"/>
          <p:cNvSpPr txBox="1"/>
          <p:nvPr/>
        </p:nvSpPr>
        <p:spPr>
          <a:xfrm>
            <a:off x="6369827" y="2547668"/>
            <a:ext cx="5111792" cy="145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457200">
              <a:spcBef>
                <a:spcPts val="1200"/>
              </a:spcBef>
              <a:buSzPct val="100000"/>
              <a:buAutoNum type="arabicPeriod" startAt="3"/>
              <a:defRPr sz="2400"/>
            </a:lvl1pPr>
          </a:lstStyle>
          <a:p>
            <a:pPr/>
            <a:r>
              <a:t>团队协作，强大的分支功能，可以快速实现团队协作</a:t>
            </a:r>
          </a:p>
        </p:txBody>
      </p:sp>
      <p:pic>
        <p:nvPicPr>
          <p:cNvPr id="1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8906" y="1968718"/>
            <a:ext cx="5001153" cy="3328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8"/>
          <p:cNvSpPr txBox="1"/>
          <p:nvPr/>
        </p:nvSpPr>
        <p:spPr>
          <a:xfrm>
            <a:off x="348780" y="637830"/>
            <a:ext cx="964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Git</a:t>
            </a:r>
            <a:r>
              <a:t>简介</a:t>
            </a:r>
          </a:p>
        </p:txBody>
      </p:sp>
      <p:sp>
        <p:nvSpPr>
          <p:cNvPr id="114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文本框 7"/>
          <p:cNvSpPr txBox="1"/>
          <p:nvPr/>
        </p:nvSpPr>
        <p:spPr>
          <a:xfrm>
            <a:off x="1072208" y="1084075"/>
            <a:ext cx="24629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03.Git</a:t>
            </a:r>
            <a:r>
              <a:t>托管平台</a:t>
            </a:r>
          </a:p>
        </p:txBody>
      </p:sp>
      <p:sp>
        <p:nvSpPr>
          <p:cNvPr id="116" name="文本框 4"/>
          <p:cNvSpPr txBox="1"/>
          <p:nvPr/>
        </p:nvSpPr>
        <p:spPr>
          <a:xfrm>
            <a:off x="1101635" y="1673975"/>
            <a:ext cx="8916795" cy="510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 sz="2800">
                <a:solidFill>
                  <a:srgbClr val="9F3333"/>
                </a:solidFill>
              </a:defRPr>
            </a:pPr>
            <a:r>
              <a:t>github</a:t>
            </a:r>
            <a:r>
              <a:t>：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https://github.com</a:t>
            </a:r>
          </a:p>
          <a:p>
            <a:pPr lvl="1">
              <a:defRPr sz="2400"/>
            </a:pPr>
            <a:r>
              <a:t>github</a:t>
            </a:r>
            <a:r>
              <a:t>是全球最大的开源社交编程及代码托管网站，也被称为全球最大同性交友网（</a:t>
            </a:r>
            <a:r>
              <a:t>gayhub</a:t>
            </a:r>
            <a:r>
              <a:t>）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 sz="2800">
                <a:solidFill>
                  <a:srgbClr val="9F3333"/>
                </a:solidFill>
              </a:defRPr>
            </a:pPr>
            <a:r>
              <a:t>coding</a:t>
            </a:r>
            <a:r>
              <a:t>：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https://dev.tencent.com</a:t>
            </a:r>
          </a:p>
          <a:p>
            <a:pPr lvl="1">
              <a:defRPr sz="2400"/>
            </a:pPr>
            <a:r>
              <a:t>与腾讯云达成战略合作，基于云计算技术的软件开发平台，集项目管理、代码托管、运行空间、质量控制为一体。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 sz="2800">
                <a:solidFill>
                  <a:srgbClr val="9F3333"/>
                </a:solidFill>
              </a:defRPr>
            </a:pPr>
            <a:r>
              <a:t>gitee</a:t>
            </a:r>
            <a:r>
              <a:t>：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https://gitee.com</a:t>
            </a:r>
          </a:p>
          <a:p>
            <a:pPr lvl="1">
              <a:defRPr sz="2400"/>
            </a:pPr>
            <a:r>
              <a:t>码云</a:t>
            </a:r>
            <a:r>
              <a:t>(gitee.com)</a:t>
            </a:r>
            <a:r>
              <a:t>是 </a:t>
            </a:r>
            <a:r>
              <a:t>OSCHINA.NET </a:t>
            </a:r>
            <a:r>
              <a:t>推出的代码托管平台</a:t>
            </a:r>
            <a:r>
              <a:t>,</a:t>
            </a:r>
            <a:r>
              <a:t>支持 </a:t>
            </a:r>
            <a:r>
              <a:t>Git </a:t>
            </a:r>
            <a:r>
              <a:t>和 </a:t>
            </a:r>
            <a:r>
              <a:t>SVN,</a:t>
            </a:r>
            <a:r>
              <a:t>提供免费的私有仓库托管。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